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1" r:id="rId3"/>
    <p:sldId id="264" r:id="rId4"/>
    <p:sldId id="257" r:id="rId5"/>
    <p:sldId id="258" r:id="rId6"/>
    <p:sldId id="260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32" autoAdjust="0"/>
    <p:restoredTop sz="94640"/>
  </p:normalViewPr>
  <p:slideViewPr>
    <p:cSldViewPr snapToGrid="0">
      <p:cViewPr varScale="1">
        <p:scale>
          <a:sx n="111" d="100"/>
          <a:sy n="111" d="100"/>
        </p:scale>
        <p:origin x="60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38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593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090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007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522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162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876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669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614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64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31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553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>
          <p15:clr>
            <a:srgbClr val="F26B43"/>
          </p15:clr>
        </p15:guide>
        <p15:guide id="2" pos="480">
          <p15:clr>
            <a:srgbClr val="F26B43"/>
          </p15:clr>
        </p15:guide>
        <p15:guide id="3" pos="960">
          <p15:clr>
            <a:srgbClr val="F26B43"/>
          </p15:clr>
        </p15:guide>
        <p15:guide id="4" pos="1440">
          <p15:clr>
            <a:srgbClr val="F26B43"/>
          </p15:clr>
        </p15:guide>
        <p15:guide id="5" pos="1920">
          <p15:clr>
            <a:srgbClr val="F26B43"/>
          </p15:clr>
        </p15:guide>
        <p15:guide id="6" pos="2400">
          <p15:clr>
            <a:srgbClr val="F26B43"/>
          </p15:clr>
        </p15:guide>
        <p15:guide id="7" pos="2880">
          <p15:clr>
            <a:srgbClr val="F26B43"/>
          </p15:clr>
        </p15:guide>
        <p15:guide id="8" pos="3360">
          <p15:clr>
            <a:srgbClr val="F26B43"/>
          </p15:clr>
        </p15:guide>
        <p15:guide id="9" pos="3840">
          <p15:clr>
            <a:srgbClr val="F26B43"/>
          </p15:clr>
        </p15:guide>
        <p15:guide id="10" pos="4320">
          <p15:clr>
            <a:srgbClr val="F26B43"/>
          </p15:clr>
        </p15:guide>
        <p15:guide id="11" pos="4800">
          <p15:clr>
            <a:srgbClr val="F26B43"/>
          </p15:clr>
        </p15:guide>
        <p15:guide id="12" pos="5280">
          <p15:clr>
            <a:srgbClr val="F26B43"/>
          </p15:clr>
        </p15:guide>
        <p15:guide id="13" pos="5760">
          <p15:clr>
            <a:srgbClr val="F26B43"/>
          </p15:clr>
        </p15:guide>
        <p15:guide id="14" pos="6240">
          <p15:clr>
            <a:srgbClr val="F26B43"/>
          </p15:clr>
        </p15:guide>
        <p15:guide id="15" pos="6720">
          <p15:clr>
            <a:srgbClr val="F26B43"/>
          </p15:clr>
        </p15:guide>
        <p15:guide id="16" pos="7200">
          <p15:clr>
            <a:srgbClr val="F26B43"/>
          </p15:clr>
        </p15:guide>
        <p15:guide id="17" pos="7680">
          <p15:clr>
            <a:srgbClr val="F26B43"/>
          </p15:clr>
        </p15:guide>
        <p15:guide id="18" orient="horz">
          <p15:clr>
            <a:srgbClr val="F26B43"/>
          </p15:clr>
        </p15:guide>
        <p15:guide id="19" orient="horz" pos="480">
          <p15:clr>
            <a:srgbClr val="F26B43"/>
          </p15:clr>
        </p15:guide>
        <p15:guide id="20" orient="horz" pos="960">
          <p15:clr>
            <a:srgbClr val="F26B43"/>
          </p15:clr>
        </p15:guide>
        <p15:guide id="21" orient="horz" pos="1440">
          <p15:clr>
            <a:srgbClr val="F26B43"/>
          </p15:clr>
        </p15:guide>
        <p15:guide id="22" orient="horz" pos="1920">
          <p15:clr>
            <a:srgbClr val="F26B43"/>
          </p15:clr>
        </p15:guide>
        <p15:guide id="23" orient="horz" pos="2400">
          <p15:clr>
            <a:srgbClr val="F26B43"/>
          </p15:clr>
        </p15:guide>
        <p15:guide id="24" orient="horz" pos="2880">
          <p15:clr>
            <a:srgbClr val="F26B43"/>
          </p15:clr>
        </p15:guide>
        <p15:guide id="25" orient="horz" pos="3360">
          <p15:clr>
            <a:srgbClr val="F26B43"/>
          </p15:clr>
        </p15:guide>
        <p15:guide id="26" orient="horz" pos="3840">
          <p15:clr>
            <a:srgbClr val="F26B43"/>
          </p15:clr>
        </p15:guide>
        <p15:guide id="27" orient="horz" pos="43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70F0D4-1171-B8F9-AA84-C966055EB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5400" dirty="0">
                <a:solidFill>
                  <a:srgbClr val="FFC000"/>
                </a:solidFill>
              </a:rPr>
              <a:t>Zeit für und mit den Schülerinnen und Schülern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F48257-7507-D726-2552-550F30639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sz="4800" dirty="0">
                <a:solidFill>
                  <a:srgbClr val="003399">
                    <a:alpha val="70000"/>
                  </a:srgbClr>
                </a:solidFill>
              </a:rPr>
              <a:t>Klassenstunden in den Klassenstufen 5-8</a:t>
            </a:r>
          </a:p>
          <a:p>
            <a:pPr marL="0" indent="0">
              <a:buNone/>
            </a:pPr>
            <a:endParaRPr lang="de-DE" sz="4800" dirty="0">
              <a:solidFill>
                <a:srgbClr val="003399">
                  <a:alpha val="70000"/>
                </a:srgbClr>
              </a:solidFill>
            </a:endParaRPr>
          </a:p>
          <a:p>
            <a:r>
              <a:rPr lang="de-DE" sz="4800" dirty="0">
                <a:solidFill>
                  <a:srgbClr val="003399">
                    <a:alpha val="70000"/>
                  </a:srgbClr>
                </a:solidFill>
              </a:rPr>
              <a:t>Mentoring / Entwicklungsgespräche in Klasse 10</a:t>
            </a:r>
          </a:p>
          <a:p>
            <a:pPr marL="0" indent="0">
              <a:buNone/>
            </a:pPr>
            <a:endParaRPr lang="de-DE" dirty="0">
              <a:solidFill>
                <a:srgbClr val="003399">
                  <a:alpha val="7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772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1B714E-5028-8319-6BCF-C4C77AB00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kern="100" dirty="0">
                <a:solidFill>
                  <a:schemeClr val="accent6">
                    <a:alpha val="7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der KLS haben die Klassenlehrkräfte die Möglichkeit verschiedene Themen, die die gesamte Klasse betreffen, zu besprechen. Das können organisatorische Dinge im Rahmen der Planung eines Schullandheims o.ä., aber auch Workshops/Module zur Stärkung der Klassengemeinschaft, der Klassenrat zur Lösung von Problemen und Diskussion klasseninterner Themen sein. Außerdem können Impulse der Life Skills und Lernmethoden aufgegriffen werden.</a:t>
            </a:r>
          </a:p>
          <a:p>
            <a:endParaRPr lang="de-DE" b="1" dirty="0">
              <a:latin typeface="Bahnschrift Light" panose="020B0502040204020203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C8C76609-8A8C-1CE1-2EF5-3383357184F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9734" y="369255"/>
            <a:ext cx="2795270" cy="133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71CD6501-209C-61E3-4AD9-95ED8EF541E3}"/>
              </a:ext>
            </a:extLst>
          </p:cNvPr>
          <p:cNvSpPr txBox="1">
            <a:spLocks/>
          </p:cNvSpPr>
          <p:nvPr/>
        </p:nvSpPr>
        <p:spPr>
          <a:xfrm>
            <a:off x="762000" y="30881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6000" b="1" dirty="0">
                <a:solidFill>
                  <a:srgbClr val="FFC000"/>
                </a:solidFill>
                <a:latin typeface="Bahnschrift Light" panose="020B0502040204020203" pitchFamily="34" charset="0"/>
              </a:rPr>
              <a:t>Konzept der</a:t>
            </a:r>
          </a:p>
          <a:p>
            <a:r>
              <a:rPr lang="de-DE" sz="6000" b="1" dirty="0">
                <a:solidFill>
                  <a:srgbClr val="FFC000"/>
                </a:solidFill>
                <a:latin typeface="Bahnschrift Light" panose="020B0502040204020203" pitchFamily="34" charset="0"/>
              </a:rPr>
              <a:t>Klassenstunde</a:t>
            </a:r>
            <a:endParaRPr lang="de-DE" b="1" dirty="0">
              <a:solidFill>
                <a:srgbClr val="FFC000"/>
              </a:solidFill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209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2672C-6AAB-1906-A8FB-1B5FDDB15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4800" dirty="0">
                <a:solidFill>
                  <a:srgbClr val="FFC000"/>
                </a:solidFill>
              </a:rPr>
              <a:t>Der Klassenrat</a:t>
            </a:r>
            <a:br>
              <a:rPr lang="de-DE" sz="4800" dirty="0">
                <a:solidFill>
                  <a:srgbClr val="FFC000"/>
                </a:solidFill>
              </a:rPr>
            </a:br>
            <a:r>
              <a:rPr lang="de-DE" sz="4800" dirty="0">
                <a:solidFill>
                  <a:srgbClr val="FFC000"/>
                </a:solidFill>
              </a:rPr>
              <a:t>Gemeinschaft fördern, Konflikte lösen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1DFE99-EFD2-8AF8-98DA-A11FB532E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solidFill>
                  <a:srgbClr val="003399">
                    <a:alpha val="70000"/>
                  </a:srgbClr>
                </a:solidFill>
              </a:rPr>
              <a:t>Erziehung zur Demokratiefähigkeit</a:t>
            </a:r>
          </a:p>
          <a:p>
            <a:r>
              <a:rPr lang="de-DE" dirty="0">
                <a:solidFill>
                  <a:srgbClr val="003399">
                    <a:alpha val="70000"/>
                  </a:srgbClr>
                </a:solidFill>
              </a:rPr>
              <a:t>Vermittlung von Kernkompetenzen</a:t>
            </a:r>
          </a:p>
          <a:p>
            <a:r>
              <a:rPr lang="de-DE" dirty="0">
                <a:solidFill>
                  <a:srgbClr val="003399">
                    <a:alpha val="70000"/>
                  </a:srgbClr>
                </a:solidFill>
              </a:rPr>
              <a:t>Förderung eines guten Klassenklimas</a:t>
            </a:r>
          </a:p>
          <a:p>
            <a:r>
              <a:rPr lang="de-DE" dirty="0">
                <a:solidFill>
                  <a:srgbClr val="003399">
                    <a:alpha val="70000"/>
                  </a:srgbClr>
                </a:solidFill>
              </a:rPr>
              <a:t>Identifikation mit der eigenen Klasse und der Schule</a:t>
            </a:r>
          </a:p>
          <a:p>
            <a:r>
              <a:rPr lang="de-DE" dirty="0">
                <a:solidFill>
                  <a:srgbClr val="003399">
                    <a:alpha val="70000"/>
                  </a:srgbClr>
                </a:solidFill>
              </a:rPr>
              <a:t>Stärkung des Einzelnen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1513844-DDA4-91F3-CB9C-D575545FB3D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4730" y="618637"/>
            <a:ext cx="2795270" cy="133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9671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2A7A1A-5514-F23B-5D66-5B5A8AFBC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08810"/>
            <a:ext cx="10668000" cy="1524000"/>
          </a:xfrm>
        </p:spPr>
        <p:txBody>
          <a:bodyPr anchor="t">
            <a:normAutofit fontScale="90000"/>
          </a:bodyPr>
          <a:lstStyle/>
          <a:p>
            <a:r>
              <a:rPr lang="de-DE" sz="6000" b="1" dirty="0">
                <a:solidFill>
                  <a:srgbClr val="FFC000"/>
                </a:solidFill>
                <a:latin typeface="Bahnschrift Light" panose="020B0502040204020203" pitchFamily="34" charset="0"/>
              </a:rPr>
              <a:t>Klassenstunde in</a:t>
            </a:r>
            <a:br>
              <a:rPr lang="de-DE" sz="6000" b="1" dirty="0">
                <a:solidFill>
                  <a:srgbClr val="FFC000"/>
                </a:solidFill>
                <a:latin typeface="Bahnschrift Light" panose="020B0502040204020203" pitchFamily="34" charset="0"/>
              </a:rPr>
            </a:br>
            <a:r>
              <a:rPr lang="de-DE" sz="6000" b="1" dirty="0">
                <a:solidFill>
                  <a:srgbClr val="FFC000"/>
                </a:solidFill>
                <a:latin typeface="Bahnschrift Light" panose="020B0502040204020203" pitchFamily="34" charset="0"/>
              </a:rPr>
              <a:t>Klasse 5 und 6</a:t>
            </a:r>
            <a:endParaRPr lang="de-DE" b="1" dirty="0">
              <a:solidFill>
                <a:srgbClr val="FFC00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1B714E-5028-8319-6BCF-C4C77AB00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45 Minuten/Woche mit den Klassenlehrkräften</a:t>
            </a:r>
          </a:p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Klassenrat (ca. alle zwei Wochen)</a:t>
            </a:r>
          </a:p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Klassengemeinschaft stärken </a:t>
            </a:r>
          </a:p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Methodentraining</a:t>
            </a:r>
          </a:p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Entwicklungsgespräche</a:t>
            </a:r>
          </a:p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Workshops, z.B. mit den Schulsozialarbeitern</a:t>
            </a:r>
          </a:p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Life Skills-Impulse, z.B. Achtsamkeitsübungen, sozial-emotionales Lernen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CD8916C-22CC-2C6E-F672-6E1B1135D7F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2858" y="404060"/>
            <a:ext cx="2795270" cy="133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5650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1B714E-5028-8319-6BCF-C4C77AB00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45 Minuten/Woche mit den Klassenlehrkräften</a:t>
            </a:r>
          </a:p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Klassenrat (alle 2-3 Wochen)</a:t>
            </a:r>
          </a:p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Methodentraining</a:t>
            </a:r>
          </a:p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Planung des Schullandheims</a:t>
            </a:r>
          </a:p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Mentoring/Entwicklungsgespräche</a:t>
            </a:r>
          </a:p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Life Skills-Impulse, z.B. Achtsamkeitsübungen, sozial-emotionales Lernen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C8C76609-8A8C-1CE1-2EF5-3383357184F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9734" y="369255"/>
            <a:ext cx="2795270" cy="133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9E84ABA1-0720-E25F-43C4-E1132C8A3750}"/>
              </a:ext>
            </a:extLst>
          </p:cNvPr>
          <p:cNvSpPr txBox="1">
            <a:spLocks/>
          </p:cNvSpPr>
          <p:nvPr/>
        </p:nvSpPr>
        <p:spPr>
          <a:xfrm>
            <a:off x="762000" y="30881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6000" b="1" dirty="0">
                <a:solidFill>
                  <a:srgbClr val="FFC000"/>
                </a:solidFill>
                <a:latin typeface="Bahnschrift Light" panose="020B0502040204020203" pitchFamily="34" charset="0"/>
              </a:rPr>
              <a:t>Klassenstunde in</a:t>
            </a:r>
          </a:p>
          <a:p>
            <a:r>
              <a:rPr lang="de-DE" sz="6000" b="1" dirty="0">
                <a:solidFill>
                  <a:srgbClr val="FFC000"/>
                </a:solidFill>
                <a:latin typeface="Bahnschrift Light" panose="020B0502040204020203" pitchFamily="34" charset="0"/>
              </a:rPr>
              <a:t>Klasse 7</a:t>
            </a:r>
            <a:endParaRPr lang="de-DE" b="1" dirty="0">
              <a:solidFill>
                <a:srgbClr val="FFC000"/>
              </a:solidFill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509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1B714E-5028-8319-6BCF-C4C77AB00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45 Minuten alle zwei Wochen mit den Klassenlehrkräften</a:t>
            </a:r>
          </a:p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Klassenrat nach Bedarf</a:t>
            </a:r>
          </a:p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Klassengemeinschaft stärken</a:t>
            </a:r>
          </a:p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Methodentraining</a:t>
            </a:r>
          </a:p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Entwicklungsgespräche</a:t>
            </a:r>
          </a:p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Life Skills-Impulse, z.B. Achtsamkeitsübungen, sozial-emotionales Lernen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C8C76609-8A8C-1CE1-2EF5-3383357184F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9734" y="369255"/>
            <a:ext cx="2795270" cy="133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961CC2B0-0CF2-4D7D-D0E9-10F05359C5D4}"/>
              </a:ext>
            </a:extLst>
          </p:cNvPr>
          <p:cNvSpPr txBox="1">
            <a:spLocks/>
          </p:cNvSpPr>
          <p:nvPr/>
        </p:nvSpPr>
        <p:spPr>
          <a:xfrm>
            <a:off x="762000" y="30881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6000" b="1" dirty="0">
                <a:solidFill>
                  <a:srgbClr val="FFC000"/>
                </a:solidFill>
                <a:latin typeface="Bahnschrift Light" panose="020B0502040204020203" pitchFamily="34" charset="0"/>
              </a:rPr>
              <a:t>Klassenstunde in 8</a:t>
            </a:r>
            <a:endParaRPr lang="de-DE" b="1" dirty="0">
              <a:solidFill>
                <a:srgbClr val="FFC000"/>
              </a:solidFill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888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1B714E-5028-8319-6BCF-C4C77AB00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777" y="1893255"/>
            <a:ext cx="11201227" cy="4890317"/>
          </a:xfrm>
        </p:spPr>
        <p:txBody>
          <a:bodyPr>
            <a:normAutofit/>
          </a:bodyPr>
          <a:lstStyle/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45 Minuten / Woche mit den Klassenlehrkräften</a:t>
            </a:r>
          </a:p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Einzelgespräche</a:t>
            </a:r>
          </a:p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3-5 Schülerinnen und Schüler pro Stunde</a:t>
            </a:r>
          </a:p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Jede Schülerin und jeder Schüler soll mindestens zwei solcher Entwicklungsgespräche im Schuljahr haben</a:t>
            </a:r>
          </a:p>
          <a:p>
            <a:r>
              <a:rPr lang="de-DE" b="1" dirty="0">
                <a:solidFill>
                  <a:schemeClr val="accent6">
                    <a:alpha val="70000"/>
                  </a:schemeClr>
                </a:solidFill>
                <a:latin typeface="Bahnschrift Light" panose="020B0502040204020203" pitchFamily="34" charset="0"/>
              </a:rPr>
              <a:t>Randstunde, da nicht die ganze Klasse betroffen ist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C8C76609-8A8C-1CE1-2EF5-3383357184F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9734" y="369255"/>
            <a:ext cx="2795270" cy="133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66D7F88F-1235-9CFE-0334-F264B11FD052}"/>
              </a:ext>
            </a:extLst>
          </p:cNvPr>
          <p:cNvSpPr txBox="1">
            <a:spLocks/>
          </p:cNvSpPr>
          <p:nvPr/>
        </p:nvSpPr>
        <p:spPr>
          <a:xfrm>
            <a:off x="762000" y="30881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6000" b="1" dirty="0">
                <a:solidFill>
                  <a:srgbClr val="FFC000"/>
                </a:solidFill>
                <a:latin typeface="Bahnschrift Light" panose="020B0502040204020203" pitchFamily="34" charset="0"/>
              </a:rPr>
              <a:t>Mentoring/Entwicklungs-</a:t>
            </a:r>
          </a:p>
          <a:p>
            <a:r>
              <a:rPr lang="de-DE" sz="6000" b="1" dirty="0" err="1">
                <a:solidFill>
                  <a:srgbClr val="FFC000"/>
                </a:solidFill>
                <a:latin typeface="Bahnschrift Light" panose="020B0502040204020203" pitchFamily="34" charset="0"/>
              </a:rPr>
              <a:t>gespräche</a:t>
            </a:r>
            <a:r>
              <a:rPr lang="de-DE" sz="6000" b="1">
                <a:solidFill>
                  <a:srgbClr val="FFC000"/>
                </a:solidFill>
                <a:latin typeface="Bahnschrift Light" panose="020B0502040204020203" pitchFamily="34" charset="0"/>
              </a:rPr>
              <a:t> in Klasse </a:t>
            </a:r>
            <a:r>
              <a:rPr lang="de-DE" sz="6000" b="1" dirty="0">
                <a:solidFill>
                  <a:srgbClr val="FFC000"/>
                </a:solidFill>
                <a:latin typeface="Bahnschrift Light" panose="020B0502040204020203" pitchFamily="34" charset="0"/>
              </a:rPr>
              <a:t>10</a:t>
            </a:r>
            <a:endParaRPr lang="de-DE" b="1" dirty="0">
              <a:solidFill>
                <a:srgbClr val="FFC000"/>
              </a:solidFill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789747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Benutzerdefiniert 2">
      <a:dk1>
        <a:sysClr val="windowText" lastClr="000000"/>
      </a:dk1>
      <a:lt1>
        <a:sysClr val="window" lastClr="FFFFFF"/>
      </a:lt1>
      <a:dk2>
        <a:srgbClr val="97BAFF"/>
      </a:dk2>
      <a:lt2>
        <a:srgbClr val="FFFFFF"/>
      </a:lt2>
      <a:accent1>
        <a:srgbClr val="00EBE6"/>
      </a:accent1>
      <a:accent2>
        <a:srgbClr val="ECA855"/>
      </a:accent2>
      <a:accent3>
        <a:srgbClr val="9BBFB0"/>
      </a:accent3>
      <a:accent4>
        <a:srgbClr val="FFC000"/>
      </a:accent4>
      <a:accent5>
        <a:srgbClr val="6A787C"/>
      </a:accent5>
      <a:accent6>
        <a:srgbClr val="003399"/>
      </a:accent6>
      <a:hlink>
        <a:srgbClr val="ECA855"/>
      </a:hlink>
      <a:folHlink>
        <a:srgbClr val="6A392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Kiesel</Template>
  <TotalTime>0</TotalTime>
  <Words>271</Words>
  <Application>Microsoft Macintosh PowerPoint</Application>
  <PresentationFormat>Breitbild</PresentationFormat>
  <Paragraphs>43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4" baseType="lpstr">
      <vt:lpstr>Aptos</vt:lpstr>
      <vt:lpstr>Arial</vt:lpstr>
      <vt:lpstr>Avenir Next LT Pro</vt:lpstr>
      <vt:lpstr>Avenir Next LT Pro Light</vt:lpstr>
      <vt:lpstr>Bahnschrift Light</vt:lpstr>
      <vt:lpstr>Sitka Subheading</vt:lpstr>
      <vt:lpstr>PebbleVTI</vt:lpstr>
      <vt:lpstr>Zeit für und mit den Schülerinnen und Schülern</vt:lpstr>
      <vt:lpstr>PowerPoint-Präsentation</vt:lpstr>
      <vt:lpstr>Der Klassenrat Gemeinschaft fördern, Konflikte lösen</vt:lpstr>
      <vt:lpstr>Klassenstunde in Klasse 5 und 6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Stunden in Klasse 5</dc:title>
  <dc:creator>Christian Wilkendorf</dc:creator>
  <cp:lastModifiedBy>Lehrer 349609_1</cp:lastModifiedBy>
  <cp:revision>10</cp:revision>
  <dcterms:created xsi:type="dcterms:W3CDTF">2025-02-10T19:43:27Z</dcterms:created>
  <dcterms:modified xsi:type="dcterms:W3CDTF">2026-01-28T08:59:17Z</dcterms:modified>
</cp:coreProperties>
</file>